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Montserra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7a9e768a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7a9e768a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9b0fa6a9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9b0fa6a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1c8f42406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1c8f42406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c5a350780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c5a350780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9657f9a76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9657f9a76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7a9e768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7a9e768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7a9e768a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7a9e768a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7a9e768aa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7a9e768a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972d579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972d579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972d5794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972d5794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9b0fa6a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9b0fa6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972d5794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972d5794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972d5794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972d5794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972d5794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972d5794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972d5794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972d5794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972d5794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972d5794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d972d5794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d972d5794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972d5794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972d5794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a9b0fa6a9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a9b0fa6a9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a9b0fa6a9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a9b0fa6a9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c5a35078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c5a35078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9b0fa6a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9b0fa6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9b0fa6a9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9b0fa6a9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9b0fa6a9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9b0fa6a9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c5a35078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c5a35078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c5a350780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c5a35078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c5a350780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c5a35078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7a9e768a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7a9e768a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c5a350780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c5a350780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78134" y="694394"/>
            <a:ext cx="8450115" cy="3162586"/>
          </a:xfrm>
          <a:prstGeom prst="rect">
            <a:avLst/>
          </a:prstGeom>
          <a:noFill/>
          <a:ln>
            <a:noFill/>
          </a:ln>
        </p:spPr>
        <p:txBody>
          <a:bodyPr spcFirstLastPara="1" wrap="square" lIns="91425" tIns="91425" rIns="91425" bIns="91425" anchor="b" anchorCtr="0">
            <a:noAutofit/>
          </a:bodyPr>
          <a:lstStyle/>
          <a:p>
            <a:pPr marL="914400" lvl="0" indent="45720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Capstone Project - III</a:t>
            </a:r>
            <a:endParaRPr sz="4200" b="1" dirty="0">
              <a:solidFill>
                <a:srgbClr val="CC0000"/>
              </a:solidFill>
              <a:latin typeface="Montserrat"/>
              <a:ea typeface="Montserrat"/>
              <a:cs typeface="Montserrat"/>
              <a:sym typeface="Montserrat"/>
            </a:endParaRPr>
          </a:p>
          <a:p>
            <a:pPr marL="914400" lvl="0" indent="457200" algn="l" rtl="0">
              <a:lnSpc>
                <a:spcPct val="100000"/>
              </a:lnSpc>
              <a:spcBef>
                <a:spcPts val="0"/>
              </a:spcBef>
              <a:spcAft>
                <a:spcPts val="0"/>
              </a:spcAft>
              <a:buSzPts val="5200"/>
              <a:buNone/>
            </a:pP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GB" sz="3500" b="1" dirty="0" smtClean="0">
                <a:solidFill>
                  <a:schemeClr val="lt1"/>
                </a:solidFill>
                <a:latin typeface="Montserrat"/>
                <a:ea typeface="Montserrat"/>
                <a:cs typeface="Montserrat"/>
                <a:sym typeface="Montserrat"/>
              </a:rPr>
              <a:t>BOOK </a:t>
            </a:r>
            <a:r>
              <a:rPr lang="en-GB" sz="3500" b="1" dirty="0">
                <a:solidFill>
                  <a:schemeClr val="lt1"/>
                </a:solidFill>
                <a:latin typeface="Montserrat"/>
                <a:ea typeface="Montserrat"/>
                <a:cs typeface="Montserrat"/>
                <a:sym typeface="Montserrat"/>
              </a:rPr>
              <a:t>RECOMMENDATION SYSTEM</a:t>
            </a:r>
            <a:endParaRPr sz="35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l" rtl="0">
              <a:lnSpc>
                <a:spcPct val="100000"/>
              </a:lnSpc>
              <a:spcBef>
                <a:spcPts val="0"/>
              </a:spcBef>
              <a:spcAft>
                <a:spcPts val="0"/>
              </a:spcAft>
              <a:buSzPts val="5200"/>
              <a:buNone/>
            </a:pPr>
            <a:endParaRPr sz="14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151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Ratings_df (Book_Rating)</a:t>
            </a:r>
            <a:endParaRPr/>
          </a:p>
        </p:txBody>
      </p:sp>
      <p:sp>
        <p:nvSpPr>
          <p:cNvPr id="117" name="Google Shape;117;p22"/>
          <p:cNvSpPr txBox="1">
            <a:spLocks noGrp="1"/>
          </p:cNvSpPr>
          <p:nvPr>
            <p:ph type="body" idx="1"/>
          </p:nvPr>
        </p:nvSpPr>
        <p:spPr>
          <a:xfrm>
            <a:off x="163325" y="1146575"/>
            <a:ext cx="8520600" cy="3718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Higher ratings are more common amongst users </a:t>
            </a:r>
            <a:endParaRPr sz="1400">
              <a:solidFill>
                <a:schemeClr val="lt1"/>
              </a:solidFill>
              <a:highlight>
                <a:srgbClr val="FFFFFF"/>
              </a:highlight>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Rating 8 has been rated the highest number of times</a:t>
            </a:r>
            <a:endParaRPr sz="16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endParaRPr>
          </a:p>
        </p:txBody>
      </p:sp>
      <p:pic>
        <p:nvPicPr>
          <p:cNvPr id="118" name="Google Shape;118;p22"/>
          <p:cNvPicPr preferRelativeResize="0"/>
          <p:nvPr/>
        </p:nvPicPr>
        <p:blipFill>
          <a:blip r:embed="rId3">
            <a:alphaModFix/>
          </a:blip>
          <a:stretch>
            <a:fillRect/>
          </a:stretch>
        </p:blipFill>
        <p:spPr>
          <a:xfrm>
            <a:off x="805975" y="1695400"/>
            <a:ext cx="7877949" cy="3352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AutoNum type="arabicPeriod"/>
            </a:pPr>
            <a:r>
              <a:rPr lang="en-GB" sz="1900" b="1">
                <a:solidFill>
                  <a:schemeClr val="lt1"/>
                </a:solidFill>
                <a:latin typeface="Montserrat"/>
                <a:ea typeface="Montserrat"/>
                <a:cs typeface="Montserrat"/>
                <a:sym typeface="Montserrat"/>
              </a:rPr>
              <a:t>Null Value Imputation:</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900" b="1">
                <a:solidFill>
                  <a:schemeClr val="lt1"/>
                </a:solidFill>
                <a:latin typeface="Montserrat"/>
                <a:ea typeface="Montserrat"/>
                <a:cs typeface="Montserrat"/>
                <a:sym typeface="Montserrat"/>
              </a:rPr>
              <a:t>Age column has 40% missing values</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p:txBody>
      </p:sp>
      <p:pic>
        <p:nvPicPr>
          <p:cNvPr id="125" name="Google Shape;125;p23"/>
          <p:cNvPicPr preferRelativeResize="0"/>
          <p:nvPr/>
        </p:nvPicPr>
        <p:blipFill>
          <a:blip r:embed="rId3">
            <a:alphaModFix/>
          </a:blip>
          <a:stretch>
            <a:fillRect/>
          </a:stretch>
        </p:blipFill>
        <p:spPr>
          <a:xfrm>
            <a:off x="472213" y="2739923"/>
            <a:ext cx="8199575" cy="227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Imputing missing values</a:t>
            </a:r>
            <a:endParaRPr b="1">
              <a:latin typeface="Montserrat"/>
              <a:ea typeface="Montserrat"/>
              <a:cs typeface="Montserrat"/>
              <a:sym typeface="Montserrat"/>
            </a:endParaRPr>
          </a:p>
        </p:txBody>
      </p:sp>
      <p:sp>
        <p:nvSpPr>
          <p:cNvPr id="131" name="Google Shape;131;p24"/>
          <p:cNvSpPr txBox="1">
            <a:spLocks noGrp="1"/>
          </p:cNvSpPr>
          <p:nvPr>
            <p:ph type="body" idx="1"/>
          </p:nvPr>
        </p:nvSpPr>
        <p:spPr>
          <a:xfrm>
            <a:off x="311700" y="1017725"/>
            <a:ext cx="8520600" cy="3954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Montserrat"/>
              <a:buChar char="●"/>
            </a:pPr>
            <a:r>
              <a:rPr lang="en-GB" sz="1400" b="1">
                <a:solidFill>
                  <a:schemeClr val="lt1"/>
                </a:solidFill>
                <a:latin typeface="Montserrat"/>
                <a:ea typeface="Montserrat"/>
                <a:cs typeface="Montserrat"/>
                <a:sym typeface="Montserrat"/>
              </a:rPr>
              <a:t>Outliers in Age column </a:t>
            </a:r>
            <a:endParaRPr sz="1400" b="1">
              <a:solidFill>
                <a:schemeClr val="lt1"/>
              </a:solidFill>
              <a:latin typeface="Montserrat"/>
              <a:ea typeface="Montserrat"/>
              <a:cs typeface="Montserrat"/>
              <a:sym typeface="Montserrat"/>
            </a:endParaRPr>
          </a:p>
          <a:p>
            <a:pPr marL="457200" lvl="0" indent="-342900" algn="l" rtl="0">
              <a:spcBef>
                <a:spcPts val="0"/>
              </a:spcBef>
              <a:spcAft>
                <a:spcPts val="0"/>
              </a:spcAft>
              <a:buClr>
                <a:schemeClr val="lt1"/>
              </a:buClr>
              <a:buSzPts val="1800"/>
              <a:buFont typeface="Montserrat"/>
              <a:buChar char="●"/>
            </a:pPr>
            <a:r>
              <a:rPr lang="en-GB" sz="1400" b="1">
                <a:solidFill>
                  <a:schemeClr val="lt1"/>
                </a:solidFill>
                <a:highlight>
                  <a:srgbClr val="FFFFFF"/>
                </a:highlight>
                <a:latin typeface="Montserrat"/>
                <a:ea typeface="Montserrat"/>
                <a:cs typeface="Montserrat"/>
                <a:sym typeface="Montserrat"/>
              </a:rPr>
              <a:t>Age has positive Skewness (right tail) so we can use median to fill Nan values,</a:t>
            </a:r>
            <a:endParaRPr sz="14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400">
              <a:solidFill>
                <a:schemeClr val="lt1"/>
              </a:solidFill>
            </a:endParaRPr>
          </a:p>
        </p:txBody>
      </p:sp>
      <p:sp>
        <p:nvSpPr>
          <p:cNvPr id="132" name="Google Shape;132;p24"/>
          <p:cNvSpPr txBox="1"/>
          <p:nvPr/>
        </p:nvSpPr>
        <p:spPr>
          <a:xfrm>
            <a:off x="6074375" y="1451550"/>
            <a:ext cx="1088700" cy="112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3" name="Google Shape;133;p24"/>
          <p:cNvSpPr txBox="1"/>
          <p:nvPr/>
        </p:nvSpPr>
        <p:spPr>
          <a:xfrm>
            <a:off x="5774600" y="1467325"/>
            <a:ext cx="3057600" cy="179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4" name="Google Shape;134;p24"/>
          <p:cNvSpPr txBox="1"/>
          <p:nvPr/>
        </p:nvSpPr>
        <p:spPr>
          <a:xfrm>
            <a:off x="5995500" y="1356875"/>
            <a:ext cx="2224500" cy="167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5" name="Google Shape;135;p24"/>
          <p:cNvSpPr txBox="1"/>
          <p:nvPr/>
        </p:nvSpPr>
        <p:spPr>
          <a:xfrm>
            <a:off x="5727275" y="1404200"/>
            <a:ext cx="320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pic>
        <p:nvPicPr>
          <p:cNvPr id="136" name="Google Shape;136;p24"/>
          <p:cNvPicPr preferRelativeResize="0"/>
          <p:nvPr/>
        </p:nvPicPr>
        <p:blipFill>
          <a:blip r:embed="rId3">
            <a:alphaModFix/>
          </a:blip>
          <a:stretch>
            <a:fillRect/>
          </a:stretch>
        </p:blipFill>
        <p:spPr>
          <a:xfrm>
            <a:off x="1770700" y="1760000"/>
            <a:ext cx="5602600" cy="333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42" name="Google Shape;14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lt1"/>
              </a:buClr>
              <a:buSzPts val="1900"/>
              <a:buFont typeface="Montserrat"/>
              <a:buAutoNum type="arabicPeriod"/>
            </a:pPr>
            <a:r>
              <a:rPr lang="en-GB" sz="1900" b="1">
                <a:solidFill>
                  <a:schemeClr val="lt1"/>
                </a:solidFill>
                <a:latin typeface="Montserrat"/>
                <a:ea typeface="Montserrat"/>
                <a:cs typeface="Montserrat"/>
                <a:sym typeface="Montserrat"/>
              </a:rPr>
              <a:t>Null Value Imputation:</a:t>
            </a:r>
            <a:endParaRPr sz="19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900" b="1">
              <a:solidFill>
                <a:schemeClr val="lt1"/>
              </a:solidFill>
              <a:latin typeface="Montserrat"/>
              <a:ea typeface="Montserrat"/>
              <a:cs typeface="Montserrat"/>
              <a:sym typeface="Montserrat"/>
            </a:endParaRPr>
          </a:p>
          <a:p>
            <a:pPr marL="9144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1371600" lvl="0" indent="0" algn="l" rtl="0">
              <a:spcBef>
                <a:spcPts val="0"/>
              </a:spcBef>
              <a:spcAft>
                <a:spcPts val="0"/>
              </a:spcAft>
              <a:buNone/>
            </a:pPr>
            <a:endParaRPr sz="16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p:txBody>
      </p:sp>
      <p:pic>
        <p:nvPicPr>
          <p:cNvPr id="143" name="Google Shape;143;p25"/>
          <p:cNvPicPr preferRelativeResize="0"/>
          <p:nvPr/>
        </p:nvPicPr>
        <p:blipFill>
          <a:blip r:embed="rId3">
            <a:alphaModFix/>
          </a:blip>
          <a:stretch>
            <a:fillRect/>
          </a:stretch>
        </p:blipFill>
        <p:spPr>
          <a:xfrm>
            <a:off x="2252014" y="1727100"/>
            <a:ext cx="4332861"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66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Replacing strings by int values</a:t>
            </a:r>
            <a:r>
              <a:rPr lang="en-GB">
                <a:latin typeface="Montserrat"/>
                <a:ea typeface="Montserrat"/>
                <a:cs typeface="Montserrat"/>
                <a:sym typeface="Montserrat"/>
              </a:rPr>
              <a:t> </a:t>
            </a:r>
            <a:endParaRPr>
              <a:latin typeface="Montserrat"/>
              <a:ea typeface="Montserrat"/>
              <a:cs typeface="Montserrat"/>
              <a:sym typeface="Montserrat"/>
            </a:endParaRPr>
          </a:p>
        </p:txBody>
      </p:sp>
      <p:sp>
        <p:nvSpPr>
          <p:cNvPr id="149" name="Google Shape;14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0" name="Google Shape;150;p26"/>
          <p:cNvPicPr preferRelativeResize="0"/>
          <p:nvPr/>
        </p:nvPicPr>
        <p:blipFill>
          <a:blip r:embed="rId3">
            <a:alphaModFix/>
          </a:blip>
          <a:stretch>
            <a:fillRect/>
          </a:stretch>
        </p:blipFill>
        <p:spPr>
          <a:xfrm>
            <a:off x="1264450" y="1468050"/>
            <a:ext cx="5968600" cy="3343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129525"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sz="1950" b="1">
              <a:solidFill>
                <a:srgbClr val="0000FF"/>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b="1"/>
          </a:p>
        </p:txBody>
      </p:sp>
      <p:sp>
        <p:nvSpPr>
          <p:cNvPr id="156" name="Google Shape;156;p27"/>
          <p:cNvSpPr txBox="1">
            <a:spLocks noGrp="1"/>
          </p:cNvSpPr>
          <p:nvPr>
            <p:ph type="body" idx="1"/>
          </p:nvPr>
        </p:nvSpPr>
        <p:spPr>
          <a:xfrm>
            <a:off x="203600" y="1017725"/>
            <a:ext cx="8579100" cy="40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1.)Popularity Based Recommendation</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Book weighted average formula:</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ctr" rtl="0">
              <a:spcBef>
                <a:spcPts val="0"/>
              </a:spcBef>
              <a:spcAft>
                <a:spcPts val="0"/>
              </a:spcAft>
              <a:buNone/>
            </a:pPr>
            <a:r>
              <a:rPr lang="en-GB" sz="1400" b="1">
                <a:solidFill>
                  <a:schemeClr val="lt1"/>
                </a:solidFill>
                <a:latin typeface="Montserrat"/>
                <a:ea typeface="Montserrat"/>
                <a:cs typeface="Montserrat"/>
                <a:sym typeface="Montserrat"/>
              </a:rPr>
              <a:t>Weighted Rating(WR)=[vR/(v+m)]+[mC/(v+m)]</a:t>
            </a:r>
            <a:endParaRPr sz="1400" b="1">
              <a:solidFill>
                <a:schemeClr val="lt1"/>
              </a:solidFill>
              <a:latin typeface="Montserrat"/>
              <a:ea typeface="Montserrat"/>
              <a:cs typeface="Montserrat"/>
              <a:sym typeface="Montserrat"/>
            </a:endParaRPr>
          </a:p>
          <a:p>
            <a:pPr marL="0" lvl="0" indent="0" algn="ctr"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Where,</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v is the number of votes for the books;</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m is the minimum votes required to be listed in the chart;</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R is the average rating of the book; and</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C is the mean vote across the whole report.</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p>
        </p:txBody>
      </p:sp>
      <p:sp>
        <p:nvSpPr>
          <p:cNvPr id="162" name="Google Shape;162;p28"/>
          <p:cNvSpPr txBox="1">
            <a:spLocks noGrp="1"/>
          </p:cNvSpPr>
          <p:nvPr>
            <p:ph type="body" idx="1"/>
          </p:nvPr>
        </p:nvSpPr>
        <p:spPr>
          <a:xfrm>
            <a:off x="311700" y="1060850"/>
            <a:ext cx="8520600" cy="39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endParaRPr>
          </a:p>
        </p:txBody>
      </p:sp>
      <p:pic>
        <p:nvPicPr>
          <p:cNvPr id="163" name="Google Shape;163;p28"/>
          <p:cNvPicPr preferRelativeResize="0"/>
          <p:nvPr/>
        </p:nvPicPr>
        <p:blipFill>
          <a:blip r:embed="rId3">
            <a:alphaModFix/>
          </a:blip>
          <a:stretch>
            <a:fillRect/>
          </a:stretch>
        </p:blipFill>
        <p:spPr>
          <a:xfrm>
            <a:off x="311700" y="1001200"/>
            <a:ext cx="7460826" cy="409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11700" y="165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69" name="Google Shape;169;p29"/>
          <p:cNvSpPr txBox="1">
            <a:spLocks noGrp="1"/>
          </p:cNvSpPr>
          <p:nvPr>
            <p:ph type="body" idx="1"/>
          </p:nvPr>
        </p:nvSpPr>
        <p:spPr>
          <a:xfrm>
            <a:off x="311700" y="7386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2.)Model based collaborative filtering</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170" name="Google Shape;170;p29"/>
          <p:cNvPicPr preferRelativeResize="0"/>
          <p:nvPr/>
        </p:nvPicPr>
        <p:blipFill>
          <a:blip r:embed="rId3">
            <a:alphaModFix/>
          </a:blip>
          <a:stretch>
            <a:fillRect/>
          </a:stretch>
        </p:blipFill>
        <p:spPr>
          <a:xfrm>
            <a:off x="721375" y="2675050"/>
            <a:ext cx="2840825" cy="1772850"/>
          </a:xfrm>
          <a:prstGeom prst="rect">
            <a:avLst/>
          </a:prstGeom>
          <a:noFill/>
          <a:ln>
            <a:noFill/>
          </a:ln>
        </p:spPr>
      </p:pic>
      <p:pic>
        <p:nvPicPr>
          <p:cNvPr id="171" name="Google Shape;171;p29"/>
          <p:cNvPicPr preferRelativeResize="0"/>
          <p:nvPr/>
        </p:nvPicPr>
        <p:blipFill>
          <a:blip r:embed="rId4">
            <a:alphaModFix/>
          </a:blip>
          <a:stretch>
            <a:fillRect/>
          </a:stretch>
        </p:blipFill>
        <p:spPr>
          <a:xfrm>
            <a:off x="5211150" y="2675050"/>
            <a:ext cx="3023650" cy="1994325"/>
          </a:xfrm>
          <a:prstGeom prst="rect">
            <a:avLst/>
          </a:prstGeom>
          <a:noFill/>
          <a:ln>
            <a:noFill/>
          </a:ln>
        </p:spPr>
      </p:pic>
      <p:sp>
        <p:nvSpPr>
          <p:cNvPr id="172" name="Google Shape;172;p29"/>
          <p:cNvSpPr txBox="1"/>
          <p:nvPr/>
        </p:nvSpPr>
        <p:spPr>
          <a:xfrm>
            <a:off x="1494200" y="1997050"/>
            <a:ext cx="102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SVD</a:t>
            </a:r>
            <a:endParaRPr sz="1800" b="1">
              <a:solidFill>
                <a:schemeClr val="lt1"/>
              </a:solidFill>
              <a:latin typeface="Montserrat"/>
              <a:ea typeface="Montserrat"/>
              <a:cs typeface="Montserrat"/>
              <a:sym typeface="Montserrat"/>
            </a:endParaRPr>
          </a:p>
        </p:txBody>
      </p:sp>
      <p:sp>
        <p:nvSpPr>
          <p:cNvPr id="173" name="Google Shape;173;p29"/>
          <p:cNvSpPr txBox="1"/>
          <p:nvPr/>
        </p:nvSpPr>
        <p:spPr>
          <a:xfrm>
            <a:off x="6249775" y="2068900"/>
            <a:ext cx="1034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NMF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79" name="Google Shape;179;p30"/>
          <p:cNvSpPr txBox="1">
            <a:spLocks noGrp="1"/>
          </p:cNvSpPr>
          <p:nvPr>
            <p:ph type="body" idx="1"/>
          </p:nvPr>
        </p:nvSpPr>
        <p:spPr>
          <a:xfrm>
            <a:off x="311700" y="1017725"/>
            <a:ext cx="8520600" cy="35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b="1">
              <a:solidFill>
                <a:schemeClr val="lt1"/>
              </a:solidFill>
            </a:endParaRPr>
          </a:p>
        </p:txBody>
      </p:sp>
      <p:pic>
        <p:nvPicPr>
          <p:cNvPr id="180" name="Google Shape;180;p30"/>
          <p:cNvPicPr preferRelativeResize="0"/>
          <p:nvPr/>
        </p:nvPicPr>
        <p:blipFill>
          <a:blip r:embed="rId3">
            <a:alphaModFix/>
          </a:blip>
          <a:stretch>
            <a:fillRect/>
          </a:stretch>
        </p:blipFill>
        <p:spPr>
          <a:xfrm>
            <a:off x="239325" y="1933025"/>
            <a:ext cx="8592975" cy="252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86" name="Google Shape;186;p31"/>
          <p:cNvSpPr txBox="1">
            <a:spLocks noGrp="1"/>
          </p:cNvSpPr>
          <p:nvPr>
            <p:ph type="body" idx="1"/>
          </p:nvPr>
        </p:nvSpPr>
        <p:spPr>
          <a:xfrm>
            <a:off x="311700" y="1152475"/>
            <a:ext cx="8520600" cy="3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a:p>
        </p:txBody>
      </p:sp>
      <p:pic>
        <p:nvPicPr>
          <p:cNvPr id="187" name="Google Shape;187;p31"/>
          <p:cNvPicPr preferRelativeResize="0"/>
          <p:nvPr/>
        </p:nvPicPr>
        <p:blipFill>
          <a:blip r:embed="rId3">
            <a:alphaModFix/>
          </a:blip>
          <a:stretch>
            <a:fillRect/>
          </a:stretch>
        </p:blipFill>
        <p:spPr>
          <a:xfrm>
            <a:off x="138050" y="1997050"/>
            <a:ext cx="8926249" cy="294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05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Content</a:t>
            </a:r>
            <a:endParaRPr b="1">
              <a:latin typeface="Montserrat"/>
              <a:ea typeface="Montserrat"/>
              <a:cs typeface="Montserrat"/>
              <a:sym typeface="Montserrat"/>
            </a:endParaRPr>
          </a:p>
        </p:txBody>
      </p:sp>
      <p:sp>
        <p:nvSpPr>
          <p:cNvPr id="61" name="Google Shape;61;p14"/>
          <p:cNvSpPr txBox="1">
            <a:spLocks noGrp="1"/>
          </p:cNvSpPr>
          <p:nvPr>
            <p:ph type="body" idx="1"/>
          </p:nvPr>
        </p:nvSpPr>
        <p:spPr>
          <a:xfrm>
            <a:off x="177425" y="1114425"/>
            <a:ext cx="8520600" cy="36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Problem statement</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Data Summary</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Analysis of different datasets</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Data Cleaning</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Outlier treatment</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Imputing missing values</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Different Recommendation Model</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Challenges </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Conclusion</a:t>
            </a:r>
            <a:endParaRPr sz="1400" b="1">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b="1">
                <a:solidFill>
                  <a:schemeClr val="lt1"/>
                </a:solidFill>
                <a:latin typeface="Montserrat"/>
                <a:ea typeface="Montserrat"/>
                <a:cs typeface="Montserrat"/>
                <a:sym typeface="Montserrat"/>
              </a:rPr>
              <a:t>Future Scope</a:t>
            </a: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 </a:t>
            </a:r>
            <a:endParaRPr b="1">
              <a:latin typeface="Montserrat"/>
              <a:ea typeface="Montserrat"/>
              <a:cs typeface="Montserrat"/>
              <a:sym typeface="Montserrat"/>
            </a:endParaRPr>
          </a:p>
        </p:txBody>
      </p:sp>
      <p:sp>
        <p:nvSpPr>
          <p:cNvPr id="193" name="Google Shape;193;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SVD Model Results</a:t>
            </a:r>
            <a:endParaRPr/>
          </a:p>
        </p:txBody>
      </p:sp>
      <p:pic>
        <p:nvPicPr>
          <p:cNvPr id="194" name="Google Shape;194;p32"/>
          <p:cNvPicPr preferRelativeResize="0"/>
          <p:nvPr/>
        </p:nvPicPr>
        <p:blipFill>
          <a:blip r:embed="rId3">
            <a:alphaModFix/>
          </a:blip>
          <a:stretch>
            <a:fillRect/>
          </a:stretch>
        </p:blipFill>
        <p:spPr>
          <a:xfrm>
            <a:off x="71425" y="1635175"/>
            <a:ext cx="9001125" cy="29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0" name="Google Shape;200;p33"/>
          <p:cNvSpPr txBox="1">
            <a:spLocks noGrp="1"/>
          </p:cNvSpPr>
          <p:nvPr>
            <p:ph type="body" idx="1"/>
          </p:nvPr>
        </p:nvSpPr>
        <p:spPr>
          <a:xfrm>
            <a:off x="431638" y="11812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rPr>
              <a:t>User-ID - 193458</a:t>
            </a:r>
            <a:endParaRPr b="1">
              <a:solidFill>
                <a:schemeClr val="lt1"/>
              </a:solidFill>
            </a:endParaRPr>
          </a:p>
          <a:p>
            <a:pPr marL="0" lvl="0" indent="0" algn="l" rtl="0">
              <a:spcBef>
                <a:spcPts val="0"/>
              </a:spcBef>
              <a:spcAft>
                <a:spcPts val="0"/>
              </a:spcAft>
              <a:buNone/>
            </a:pPr>
            <a:r>
              <a:rPr lang="en-GB" b="1">
                <a:solidFill>
                  <a:schemeClr val="lt1"/>
                </a:solidFill>
              </a:rPr>
              <a:t>Test set: predicted top rated books</a:t>
            </a:r>
            <a:endParaRPr b="1">
              <a:solidFill>
                <a:schemeClr val="lt1"/>
              </a:solidFill>
            </a:endParaRPr>
          </a:p>
          <a:p>
            <a:pPr marL="0" lvl="0" indent="0" algn="l" rtl="0">
              <a:spcBef>
                <a:spcPts val="0"/>
              </a:spcBef>
              <a:spcAft>
                <a:spcPts val="0"/>
              </a:spcAft>
              <a:buNone/>
            </a:pPr>
            <a:endParaRPr b="1">
              <a:solidFill>
                <a:schemeClr val="lt1"/>
              </a:solidFill>
            </a:endParaRPr>
          </a:p>
        </p:txBody>
      </p:sp>
      <p:pic>
        <p:nvPicPr>
          <p:cNvPr id="201" name="Google Shape;201;p33"/>
          <p:cNvPicPr preferRelativeResize="0"/>
          <p:nvPr/>
        </p:nvPicPr>
        <p:blipFill>
          <a:blip r:embed="rId3">
            <a:alphaModFix/>
          </a:blip>
          <a:stretch>
            <a:fillRect/>
          </a:stretch>
        </p:blipFill>
        <p:spPr>
          <a:xfrm>
            <a:off x="431650" y="2181125"/>
            <a:ext cx="8045699" cy="2416485"/>
          </a:xfrm>
          <a:prstGeom prst="rect">
            <a:avLst/>
          </a:prstGeom>
          <a:noFill/>
          <a:ln>
            <a:noFill/>
          </a:ln>
        </p:spPr>
      </p:pic>
      <p:sp>
        <p:nvSpPr>
          <p:cNvPr id="202" name="Google Shape;202;p33"/>
          <p:cNvSpPr txBox="1"/>
          <p:nvPr/>
        </p:nvSpPr>
        <p:spPr>
          <a:xfrm>
            <a:off x="311703" y="3548700"/>
            <a:ext cx="3797400" cy="4617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endParaRPr sz="1800"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8" name="Google Shape;20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r>
              <a:rPr lang="en-GB" b="1">
                <a:solidFill>
                  <a:schemeClr val="lt1"/>
                </a:solidFill>
              </a:rPr>
              <a:t>Test set: actual top rated books</a:t>
            </a:r>
            <a:endParaRPr b="1">
              <a:solidFill>
                <a:schemeClr val="lt1"/>
              </a:solidFill>
            </a:endParaRPr>
          </a:p>
          <a:p>
            <a:pPr marL="0" lvl="0" indent="0" algn="l" rtl="0">
              <a:spcBef>
                <a:spcPts val="0"/>
              </a:spcBef>
              <a:spcAft>
                <a:spcPts val="0"/>
              </a:spcAft>
              <a:buNone/>
            </a:pPr>
            <a:endParaRPr/>
          </a:p>
        </p:txBody>
      </p:sp>
      <p:pic>
        <p:nvPicPr>
          <p:cNvPr id="209" name="Google Shape;209;p34"/>
          <p:cNvPicPr preferRelativeResize="0"/>
          <p:nvPr/>
        </p:nvPicPr>
        <p:blipFill>
          <a:blip r:embed="rId3">
            <a:alphaModFix/>
          </a:blip>
          <a:stretch>
            <a:fillRect/>
          </a:stretch>
        </p:blipFill>
        <p:spPr>
          <a:xfrm>
            <a:off x="311700" y="2072000"/>
            <a:ext cx="8295411" cy="2496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Collaborative Filtering-(Item-Item based)</a:t>
            </a:r>
            <a:endParaRPr b="1">
              <a:latin typeface="Montserrat"/>
              <a:ea typeface="Montserrat"/>
              <a:cs typeface="Montserrat"/>
              <a:sym typeface="Montserrat"/>
            </a:endParaRPr>
          </a:p>
        </p:txBody>
      </p:sp>
      <p:sp>
        <p:nvSpPr>
          <p:cNvPr id="215" name="Google Shape;215;p35"/>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3.)Collaborative Filtering-(Item-Item based)</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457200" marR="0" lvl="0" indent="-317500" algn="l" rtl="0">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Cosine Similarity</a:t>
            </a:r>
            <a:endParaRPr sz="1400">
              <a:solidFill>
                <a:schemeClr val="lt1"/>
              </a:solidFill>
              <a:latin typeface="Montserrat"/>
              <a:ea typeface="Montserrat"/>
              <a:cs typeface="Montserrat"/>
              <a:sym typeface="Montserrat"/>
            </a:endParaRPr>
          </a:p>
          <a:p>
            <a:pPr marL="457200" marR="0" lvl="0" indent="-317500" algn="l" rtl="0">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Nearest Neighbour</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16" name="Google Shape;216;p35"/>
          <p:cNvPicPr preferRelativeResize="0"/>
          <p:nvPr/>
        </p:nvPicPr>
        <p:blipFill>
          <a:blip r:embed="rId3">
            <a:alphaModFix/>
          </a:blip>
          <a:stretch>
            <a:fillRect/>
          </a:stretch>
        </p:blipFill>
        <p:spPr>
          <a:xfrm>
            <a:off x="929775" y="2413850"/>
            <a:ext cx="6521375" cy="264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22" name="Google Shape;222;p36"/>
          <p:cNvSpPr txBox="1">
            <a:spLocks noGrp="1"/>
          </p:cNvSpPr>
          <p:nvPr>
            <p:ph type="body" idx="1"/>
          </p:nvPr>
        </p:nvSpPr>
        <p:spPr>
          <a:xfrm>
            <a:off x="311700" y="1537299"/>
            <a:ext cx="8520600" cy="317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lt1"/>
                </a:solidFill>
                <a:latin typeface="Montserrat"/>
                <a:ea typeface="Montserrat"/>
                <a:cs typeface="Montserrat"/>
                <a:sym typeface="Montserrat"/>
              </a:rPr>
              <a:t>Recommendations for Harry Potter and the Sorcerer's Stone (Book 1)</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23" name="Google Shape;223;p36"/>
          <p:cNvPicPr preferRelativeResize="0"/>
          <p:nvPr/>
        </p:nvPicPr>
        <p:blipFill>
          <a:blip r:embed="rId3">
            <a:alphaModFix/>
          </a:blip>
          <a:stretch>
            <a:fillRect/>
          </a:stretch>
        </p:blipFill>
        <p:spPr>
          <a:xfrm>
            <a:off x="311693" y="2686300"/>
            <a:ext cx="1509800" cy="2280675"/>
          </a:xfrm>
          <a:prstGeom prst="rect">
            <a:avLst/>
          </a:prstGeom>
          <a:noFill/>
          <a:ln>
            <a:noFill/>
          </a:ln>
        </p:spPr>
      </p:pic>
      <p:pic>
        <p:nvPicPr>
          <p:cNvPr id="224" name="Google Shape;224;p36"/>
          <p:cNvPicPr preferRelativeResize="0"/>
          <p:nvPr/>
        </p:nvPicPr>
        <p:blipFill>
          <a:blip r:embed="rId4">
            <a:alphaModFix/>
          </a:blip>
          <a:stretch>
            <a:fillRect/>
          </a:stretch>
        </p:blipFill>
        <p:spPr>
          <a:xfrm>
            <a:off x="2060175" y="2686300"/>
            <a:ext cx="6897050" cy="2280675"/>
          </a:xfrm>
          <a:prstGeom prst="rect">
            <a:avLst/>
          </a:prstGeom>
          <a:noFill/>
          <a:ln>
            <a:noFill/>
          </a:ln>
        </p:spPr>
      </p:pic>
      <p:sp>
        <p:nvSpPr>
          <p:cNvPr id="225" name="Google Shape;225;p36"/>
          <p:cNvSpPr txBox="1"/>
          <p:nvPr/>
        </p:nvSpPr>
        <p:spPr>
          <a:xfrm>
            <a:off x="527800" y="2041950"/>
            <a:ext cx="10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Input</a:t>
            </a:r>
            <a:endParaRPr/>
          </a:p>
        </p:txBody>
      </p:sp>
      <p:sp>
        <p:nvSpPr>
          <p:cNvPr id="226" name="Google Shape;226;p36"/>
          <p:cNvSpPr txBox="1"/>
          <p:nvPr/>
        </p:nvSpPr>
        <p:spPr>
          <a:xfrm>
            <a:off x="4942375" y="2171550"/>
            <a:ext cx="182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Output</a:t>
            </a:r>
            <a:endParaRPr/>
          </a:p>
        </p:txBody>
      </p:sp>
      <p:sp>
        <p:nvSpPr>
          <p:cNvPr id="227" name="Google Shape;227;p36"/>
          <p:cNvSpPr txBox="1"/>
          <p:nvPr/>
        </p:nvSpPr>
        <p:spPr>
          <a:xfrm>
            <a:off x="311700" y="1146725"/>
            <a:ext cx="820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lt1"/>
                </a:solidFill>
                <a:latin typeface="Montserrat"/>
                <a:ea typeface="Montserrat"/>
                <a:cs typeface="Montserrat"/>
                <a:sym typeface="Montserrat"/>
              </a:rPr>
              <a:t>SVD and Correlation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7"/>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endParaRPr b="1">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
        <p:nvSpPr>
          <p:cNvPr id="233" name="Google Shape;233;p37"/>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lt1"/>
                </a:solidFill>
                <a:latin typeface="Montserrat"/>
                <a:ea typeface="Montserrat"/>
                <a:cs typeface="Montserrat"/>
                <a:sym typeface="Montserrat"/>
              </a:rPr>
              <a:t>4.)Collaborative Filtering-(User-Item based)</a:t>
            </a: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34" name="Google Shape;234;p37"/>
          <p:cNvPicPr preferRelativeResize="0"/>
          <p:nvPr/>
        </p:nvPicPr>
        <p:blipFill>
          <a:blip r:embed="rId3">
            <a:alphaModFix/>
          </a:blip>
          <a:stretch>
            <a:fillRect/>
          </a:stretch>
        </p:blipFill>
        <p:spPr>
          <a:xfrm>
            <a:off x="371400" y="1751975"/>
            <a:ext cx="7758100" cy="3076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a:off x="311700" y="445025"/>
            <a:ext cx="8520600" cy="70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Different Models</a:t>
            </a:r>
            <a:br>
              <a:rPr lang="en-GB" b="1">
                <a:latin typeface="Montserrat"/>
                <a:ea typeface="Montserrat"/>
                <a:cs typeface="Montserrat"/>
                <a:sym typeface="Montserrat"/>
              </a:rPr>
            </a:br>
            <a:endParaRPr b="1">
              <a:latin typeface="Montserrat"/>
              <a:ea typeface="Montserrat"/>
              <a:cs typeface="Montserrat"/>
              <a:sym typeface="Montserrat"/>
            </a:endParaRPr>
          </a:p>
        </p:txBody>
      </p:sp>
      <p:sp>
        <p:nvSpPr>
          <p:cNvPr id="240" name="Google Shape;240;p38"/>
          <p:cNvSpPr txBox="1">
            <a:spLocks noGrp="1"/>
          </p:cNvSpPr>
          <p:nvPr>
            <p:ph type="body" idx="1"/>
          </p:nvPr>
        </p:nvSpPr>
        <p:spPr>
          <a:xfrm>
            <a:off x="311700" y="1103700"/>
            <a:ext cx="8520600" cy="34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a:p>
            <a:pPr marL="0" lvl="0" indent="0" algn="l" rtl="0">
              <a:spcBef>
                <a:spcPts val="0"/>
              </a:spcBef>
              <a:spcAft>
                <a:spcPts val="0"/>
              </a:spcAft>
              <a:buNone/>
            </a:pPr>
            <a:endParaRPr b="1">
              <a:solidFill>
                <a:schemeClr val="lt1"/>
              </a:solidFill>
              <a:latin typeface="Montserrat"/>
              <a:ea typeface="Montserrat"/>
              <a:cs typeface="Montserrat"/>
              <a:sym typeface="Montserrat"/>
            </a:endParaRPr>
          </a:p>
        </p:txBody>
      </p:sp>
      <p:pic>
        <p:nvPicPr>
          <p:cNvPr id="241" name="Google Shape;241;p38"/>
          <p:cNvPicPr preferRelativeResize="0"/>
          <p:nvPr/>
        </p:nvPicPr>
        <p:blipFill>
          <a:blip r:embed="rId3">
            <a:alphaModFix/>
          </a:blip>
          <a:stretch>
            <a:fillRect/>
          </a:stretch>
        </p:blipFill>
        <p:spPr>
          <a:xfrm>
            <a:off x="445375" y="1434075"/>
            <a:ext cx="7810500" cy="3638550"/>
          </a:xfrm>
          <a:prstGeom prst="rect">
            <a:avLst/>
          </a:prstGeom>
          <a:noFill/>
          <a:ln>
            <a:noFill/>
          </a:ln>
        </p:spPr>
      </p:pic>
      <p:sp>
        <p:nvSpPr>
          <p:cNvPr id="242" name="Google Shape;242;p38"/>
          <p:cNvSpPr txBox="1"/>
          <p:nvPr/>
        </p:nvSpPr>
        <p:spPr>
          <a:xfrm>
            <a:off x="369175" y="1001100"/>
            <a:ext cx="3000000" cy="71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b="1">
                <a:solidFill>
                  <a:schemeClr val="lt1"/>
                </a:solidFill>
                <a:latin typeface="Montserrat"/>
                <a:ea typeface="Montserrat"/>
                <a:cs typeface="Montserrat"/>
                <a:sym typeface="Montserrat"/>
              </a:rPr>
              <a:t>Model Results</a:t>
            </a:r>
            <a:br>
              <a:rPr lang="en-GB" sz="1800" b="1">
                <a:solidFill>
                  <a:schemeClr val="lt1"/>
                </a:solidFill>
                <a:latin typeface="Montserrat"/>
                <a:ea typeface="Montserrat"/>
                <a:cs typeface="Montserrat"/>
                <a:sym typeface="Montserrat"/>
              </a:rPr>
            </a:b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62975" y="63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48" name="Google Shape;248;p39"/>
          <p:cNvSpPr txBox="1">
            <a:spLocks noGrp="1"/>
          </p:cNvSpPr>
          <p:nvPr>
            <p:ph type="body" idx="1"/>
          </p:nvPr>
        </p:nvSpPr>
        <p:spPr>
          <a:xfrm>
            <a:off x="134025" y="806000"/>
            <a:ext cx="8599200" cy="4204200"/>
          </a:xfrm>
          <a:prstGeom prst="rect">
            <a:avLst/>
          </a:prstGeom>
        </p:spPr>
        <p:txBody>
          <a:bodyPr spcFirstLastPara="1" wrap="square" lIns="91425" tIns="91425" rIns="91425" bIns="91425" anchor="t" anchorCtr="0">
            <a:noAutofit/>
          </a:bodyPr>
          <a:lstStyle/>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In EDA, the Top-10 most rated books were essentially novels. Books like The Lovely Bone and The Secret Life of Bees were very well perceived.</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Majority of the readers were of the age bracket 20-35 and most of them came from North American and European countries namely USA, Canada, UK, Germany and Spain.</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If we look at the ratings distribution, most of the books have high ratings with maximum books being rated 8. Ratings below 5 are few in number.</a:t>
            </a:r>
            <a:endParaRPr sz="1300" b="1">
              <a:solidFill>
                <a:schemeClr val="lt1"/>
              </a:solidFill>
              <a:highlight>
                <a:srgbClr val="FFFFFF"/>
              </a:highlight>
              <a:latin typeface="Montserrat"/>
              <a:ea typeface="Montserrat"/>
              <a:cs typeface="Montserrat"/>
              <a:sym typeface="Montserrat"/>
            </a:endParaRPr>
          </a:p>
          <a:p>
            <a:pPr marL="45720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Author with the most books was Agatha Christie, William Shakespeare and Stephen King.</a:t>
            </a:r>
            <a:endParaRPr sz="1300" b="1">
              <a:solidFill>
                <a:schemeClr val="lt1"/>
              </a:solidFill>
              <a:highlight>
                <a:srgbClr val="FFFFFF"/>
              </a:highlight>
              <a:latin typeface="Montserrat"/>
              <a:ea typeface="Montserrat"/>
              <a:cs typeface="Montserrat"/>
              <a:sym typeface="Montserrat"/>
            </a:endParaRPr>
          </a:p>
          <a:p>
            <a:pPr marL="0" lvl="0" indent="0" algn="just" rtl="0">
              <a:spcBef>
                <a:spcPts val="600"/>
              </a:spcBef>
              <a:spcAft>
                <a:spcPts val="0"/>
              </a:spcAft>
              <a:buNone/>
            </a:pPr>
            <a:endParaRPr sz="1300" b="1">
              <a:solidFill>
                <a:schemeClr val="lt1"/>
              </a:solidFill>
              <a:highlight>
                <a:srgbClr val="FFFFFF"/>
              </a:highlight>
              <a:latin typeface="Montserrat"/>
              <a:ea typeface="Montserrat"/>
              <a:cs typeface="Montserrat"/>
              <a:sym typeface="Montserrat"/>
            </a:endParaRPr>
          </a:p>
          <a:p>
            <a:pPr marL="457200" lvl="0" indent="-311150" algn="just" rtl="0">
              <a:spcBef>
                <a:spcPts val="600"/>
              </a:spcBef>
              <a:spcAft>
                <a:spcPts val="0"/>
              </a:spcAft>
              <a:buClr>
                <a:schemeClr val="lt1"/>
              </a:buClr>
              <a:buSzPts val="1300"/>
              <a:buFont typeface="Montserrat"/>
              <a:buChar char="●"/>
            </a:pPr>
            <a:r>
              <a:rPr lang="en-GB" sz="1300" b="1">
                <a:solidFill>
                  <a:schemeClr val="lt1"/>
                </a:solidFill>
                <a:highlight>
                  <a:srgbClr val="FFFFFF"/>
                </a:highlight>
                <a:latin typeface="Montserrat"/>
                <a:ea typeface="Montserrat"/>
                <a:cs typeface="Montserrat"/>
                <a:sym typeface="Montserrat"/>
              </a:rPr>
              <a:t>For modelling, it was observed that for model based collaborative filtering SVD technique worked way better than NMF with lower Mean Absolute Error (MAE) .</a:t>
            </a:r>
            <a:endParaRPr sz="13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2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0"/>
              </a:spcBef>
              <a:spcAft>
                <a:spcPts val="0"/>
              </a:spcAft>
              <a:buNone/>
            </a:pPr>
            <a:endParaRPr sz="1400">
              <a:solidFill>
                <a:srgbClr val="000000"/>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134050" y="24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54" name="Google Shape;254;p40"/>
          <p:cNvSpPr txBox="1">
            <a:spLocks noGrp="1"/>
          </p:cNvSpPr>
          <p:nvPr>
            <p:ph type="body" idx="1"/>
          </p:nvPr>
        </p:nvSpPr>
        <p:spPr>
          <a:xfrm>
            <a:off x="222875" y="1327975"/>
            <a:ext cx="8520600" cy="3416400"/>
          </a:xfrm>
          <a:prstGeom prst="rect">
            <a:avLst/>
          </a:prstGeom>
        </p:spPr>
        <p:txBody>
          <a:bodyPr spcFirstLastPara="1" wrap="square" lIns="91425" tIns="91425" rIns="91425" bIns="91425" anchor="t" anchorCtr="0">
            <a:noAutofit/>
          </a:bodyPr>
          <a:lstStyle/>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Handling of sparsity was a major challenge as well since the user interactions were not present for the majority of the books.</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Understanding the metric for evaluation was a challenge as well. </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Since the data consisted of text data, data cleaning was a major challenge in features like Location etc..</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Decision making on missing value imputations and outlier treatment was quite challenging as well.</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400" b="1">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134050" y="249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Future Scope</a:t>
            </a:r>
            <a:endParaRPr b="1">
              <a:latin typeface="Montserrat"/>
              <a:ea typeface="Montserrat"/>
              <a:cs typeface="Montserrat"/>
              <a:sym typeface="Montserrat"/>
            </a:endParaRPr>
          </a:p>
        </p:txBody>
      </p:sp>
      <p:sp>
        <p:nvSpPr>
          <p:cNvPr id="260" name="Google Shape;260;p41"/>
          <p:cNvSpPr txBox="1">
            <a:spLocks noGrp="1"/>
          </p:cNvSpPr>
          <p:nvPr>
            <p:ph type="body" idx="1"/>
          </p:nvPr>
        </p:nvSpPr>
        <p:spPr>
          <a:xfrm>
            <a:off x="222875" y="1327975"/>
            <a:ext cx="8520600" cy="3416400"/>
          </a:xfrm>
          <a:prstGeom prst="rect">
            <a:avLst/>
          </a:prstGeom>
        </p:spPr>
        <p:txBody>
          <a:bodyPr spcFirstLastPara="1" wrap="square" lIns="91425" tIns="91425" rIns="91425" bIns="91425" anchor="t" anchorCtr="0">
            <a:noAutofit/>
          </a:bodyPr>
          <a:lstStyle/>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Given more information regarding the books dataset, namely features like Genre, Description etc, we could implement a  content-filtering based recommendation system and compare the results with the existing collaborative-filtering based system. </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317500" algn="just" rtl="0">
              <a:lnSpc>
                <a:spcPct val="115000"/>
              </a:lnSpc>
              <a:spcBef>
                <a:spcPts val="600"/>
              </a:spcBef>
              <a:spcAft>
                <a:spcPts val="0"/>
              </a:spcAft>
              <a:buClr>
                <a:schemeClr val="lt1"/>
              </a:buClr>
              <a:buSzPts val="1400"/>
              <a:buFont typeface="Montserrat"/>
              <a:buChar char="●"/>
            </a:pPr>
            <a:r>
              <a:rPr lang="en-GB" sz="1400" b="1">
                <a:solidFill>
                  <a:schemeClr val="lt1"/>
                </a:solidFill>
                <a:highlight>
                  <a:srgbClr val="FFFFFF"/>
                </a:highlight>
                <a:latin typeface="Montserrat"/>
                <a:ea typeface="Montserrat"/>
                <a:cs typeface="Montserrat"/>
                <a:sym typeface="Montserrat"/>
              </a:rPr>
              <a:t>We would like to explore various clustering approaches  for clustering the users based on Age, Location etc., and then implement voting algorithms to recommend items to the user depending on the cluster into which it belongs.</a:t>
            </a: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4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marR="0" lvl="0" indent="0" algn="just" rtl="0">
              <a:lnSpc>
                <a:spcPct val="115000"/>
              </a:lnSpc>
              <a:spcBef>
                <a:spcPts val="600"/>
              </a:spcBef>
              <a:spcAft>
                <a:spcPts val="0"/>
              </a:spcAft>
              <a:buNone/>
            </a:pPr>
            <a:endParaRPr sz="1200" b="1">
              <a:solidFill>
                <a:schemeClr val="lt1"/>
              </a:solidFill>
              <a:highlight>
                <a:srgbClr val="FFFFFF"/>
              </a:highlight>
              <a:latin typeface="Montserrat"/>
              <a:ea typeface="Montserrat"/>
              <a:cs typeface="Montserrat"/>
              <a:sym typeface="Montserrat"/>
            </a:endParaRPr>
          </a:p>
          <a:p>
            <a:pPr marL="457200" lvl="0" indent="0" algn="l" rtl="0">
              <a:spcBef>
                <a:spcPts val="500"/>
              </a:spcBef>
              <a:spcAft>
                <a:spcPts val="0"/>
              </a:spcAft>
              <a:buNone/>
            </a:pPr>
            <a:endParaRPr sz="1400" b="1">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7" name="Google Shape;67;p15"/>
          <p:cNvSpPr txBox="1">
            <a:spLocks noGrp="1"/>
          </p:cNvSpPr>
          <p:nvPr>
            <p:ph type="body" idx="1"/>
          </p:nvPr>
        </p:nvSpPr>
        <p:spPr>
          <a:xfrm>
            <a:off x="4429375" y="1500213"/>
            <a:ext cx="4624800" cy="333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chemeClr val="lt1"/>
                </a:solidFill>
                <a:highlight>
                  <a:srgbClr val="FFFFFF"/>
                </a:highlight>
                <a:latin typeface="Montserrat"/>
                <a:ea typeface="Montserrat"/>
                <a:cs typeface="Montserrat"/>
                <a:sym typeface="Montserrat"/>
              </a:rPr>
              <a:t>During the last few decades, with the rise of Youtube, Amazon, Netflix, and many other such web services, recommender systems have become much more important in our lives in terms of providing highly personalized and relevant content.</a:t>
            </a: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400" b="1">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b="1">
                <a:solidFill>
                  <a:schemeClr val="lt1"/>
                </a:solidFill>
                <a:latin typeface="Montserrat"/>
                <a:ea typeface="Montserrat"/>
                <a:cs typeface="Montserrat"/>
                <a:sym typeface="Montserrat"/>
              </a:rPr>
              <a:t>The main objective is to create a recommendation system to recommend relevant books to users based on popularity and user interests.</a:t>
            </a:r>
            <a:endParaRPr sz="1700" b="1">
              <a:solidFill>
                <a:schemeClr val="lt1"/>
              </a:solidFill>
              <a:latin typeface="Montserrat"/>
              <a:ea typeface="Montserrat"/>
              <a:cs typeface="Montserrat"/>
              <a:sym typeface="Montserrat"/>
            </a:endParaRPr>
          </a:p>
        </p:txBody>
      </p:sp>
      <p:pic>
        <p:nvPicPr>
          <p:cNvPr id="68" name="Google Shape;68;p15"/>
          <p:cNvPicPr preferRelativeResize="0"/>
          <p:nvPr/>
        </p:nvPicPr>
        <p:blipFill>
          <a:blip r:embed="rId3">
            <a:alphaModFix/>
          </a:blip>
          <a:stretch>
            <a:fillRect/>
          </a:stretch>
        </p:blipFill>
        <p:spPr>
          <a:xfrm>
            <a:off x="240625" y="1500225"/>
            <a:ext cx="3809874" cy="3203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b="1" dirty="0">
              <a:latin typeface="Montserrat"/>
              <a:ea typeface="Montserrat"/>
              <a:cs typeface="Montserrat"/>
              <a:sym typeface="Montserrat"/>
            </a:endParaRPr>
          </a:p>
          <a:p>
            <a:pPr marL="0" lvl="0" indent="0" algn="ctr" rtl="0">
              <a:spcBef>
                <a:spcPts val="0"/>
              </a:spcBef>
              <a:spcAft>
                <a:spcPts val="0"/>
              </a:spcAft>
              <a:buNone/>
            </a:pPr>
            <a:r>
              <a:rPr lang="en-GB" b="1" dirty="0">
                <a:latin typeface="Montserrat"/>
                <a:ea typeface="Montserrat"/>
                <a:cs typeface="Montserrat"/>
                <a:sym typeface="Montserrat"/>
              </a:rPr>
              <a:t>Thank </a:t>
            </a:r>
            <a:r>
              <a:rPr lang="en-GB" b="1" dirty="0" smtClean="0">
                <a:latin typeface="Montserrat"/>
                <a:ea typeface="Montserrat"/>
                <a:cs typeface="Montserrat"/>
                <a:sym typeface="Montserrat"/>
              </a:rPr>
              <a:t>You</a:t>
            </a:r>
            <a:endParaRPr b="1" dirty="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4" name="Google Shape;74;p16"/>
          <p:cNvSpPr txBox="1">
            <a:spLocks noGrp="1"/>
          </p:cNvSpPr>
          <p:nvPr>
            <p:ph type="body" idx="1"/>
          </p:nvPr>
        </p:nvSpPr>
        <p:spPr>
          <a:xfrm>
            <a:off x="311700" y="386100"/>
            <a:ext cx="8520600" cy="408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400">
                <a:solidFill>
                  <a:schemeClr val="lt1"/>
                </a:solidFill>
                <a:highlight>
                  <a:srgbClr val="FFFFFF"/>
                </a:highlight>
                <a:latin typeface="Montserrat"/>
                <a:ea typeface="Montserrat"/>
                <a:cs typeface="Montserrat"/>
                <a:sym typeface="Montserrat"/>
              </a:rPr>
              <a:t>The dataset is comprised of three csv files:: User_df, Books_df, Ratings_df</a:t>
            </a:r>
            <a:endParaRPr sz="1400">
              <a:solidFill>
                <a:schemeClr val="lt1"/>
              </a:solidFill>
              <a:highlight>
                <a:srgbClr val="FFFFFF"/>
              </a:highlight>
              <a:latin typeface="Montserrat"/>
              <a:ea typeface="Montserrat"/>
              <a:cs typeface="Montserrat"/>
              <a:sym typeface="Montserrat"/>
            </a:endParaRPr>
          </a:p>
          <a:p>
            <a:pPr marL="457200" lvl="0" indent="0" algn="l" rtl="0">
              <a:lnSpc>
                <a:spcPct val="100000"/>
              </a:lnSpc>
              <a:spcBef>
                <a:spcPts val="5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Users_dataset.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 (unique for each user)</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Location (contains city, state and country separated by commas)</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Age</a:t>
            </a:r>
            <a:r>
              <a:rPr lang="en-GB" sz="1600">
                <a:solidFill>
                  <a:schemeClr val="lt1"/>
                </a:solidFill>
                <a:highlight>
                  <a:srgbClr val="FFFFFF"/>
                </a:highlight>
                <a:latin typeface="Montserrat"/>
                <a:ea typeface="Montserrat"/>
                <a:cs typeface="Montserrat"/>
                <a:sym typeface="Montserrat"/>
              </a:rPr>
              <a:t>                                                     </a:t>
            </a:r>
            <a:r>
              <a:rPr lang="en-GB" sz="1400">
                <a:solidFill>
                  <a:schemeClr val="lt1"/>
                </a:solidFill>
                <a:highlight>
                  <a:srgbClr val="FFFFFF"/>
                </a:highlight>
                <a:latin typeface="Montserrat"/>
                <a:ea typeface="Montserrat"/>
                <a:cs typeface="Montserrat"/>
                <a:sym typeface="Montserrat"/>
              </a:rPr>
              <a:t> Shape of Dataset - (278858, 3)</a:t>
            </a:r>
            <a:endParaRPr sz="1400">
              <a:solidFill>
                <a:schemeClr val="lt1"/>
              </a:solidFill>
              <a:highlight>
                <a:srgbClr val="FFFFFF"/>
              </a:highlight>
              <a:latin typeface="Montserrat"/>
              <a:ea typeface="Montserrat"/>
              <a:cs typeface="Montserrat"/>
              <a:sym typeface="Montserrat"/>
            </a:endParaRPr>
          </a:p>
          <a:p>
            <a:pPr marL="457200" lvl="0" indent="0" algn="l" rtl="0">
              <a:lnSpc>
                <a:spcPct val="100000"/>
              </a:lnSpc>
              <a:spcBef>
                <a:spcPts val="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Books_dataset.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 (unique for each book)                               </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Book-Title</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Book-Author</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Year-Of-Publication</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Publisher</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highlight>
                  <a:srgbClr val="FFFFFF"/>
                </a:highlight>
                <a:latin typeface="Montserrat"/>
                <a:ea typeface="Montserrat"/>
                <a:cs typeface="Montserrat"/>
                <a:sym typeface="Montserrat"/>
              </a:rPr>
              <a:t>       </a:t>
            </a:r>
            <a:endParaRPr sz="1400">
              <a:solidFill>
                <a:schemeClr val="lt1"/>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Ratings_dataset.</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a:t>
            </a:r>
            <a:endParaRPr sz="1400">
              <a:solidFill>
                <a:schemeClr val="lt1"/>
              </a:solidFill>
              <a:latin typeface="Montserrat"/>
              <a:ea typeface="Montserrat"/>
              <a:cs typeface="Montserrat"/>
              <a:sym typeface="Montserrat"/>
            </a:endParaRPr>
          </a:p>
          <a:p>
            <a:pPr marL="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457200" lvl="0" indent="0" algn="l" rtl="0">
              <a:spcBef>
                <a:spcPts val="600"/>
              </a:spcBef>
              <a:spcAft>
                <a:spcPts val="0"/>
              </a:spcAft>
              <a:buNone/>
            </a:pPr>
            <a:endParaRPr sz="1400">
              <a:solidFill>
                <a:schemeClr val="lt1"/>
              </a:solidFill>
              <a:highlight>
                <a:srgbClr val="FFFFFF"/>
              </a:highlight>
              <a:latin typeface="Montserrat"/>
              <a:ea typeface="Montserrat"/>
              <a:cs typeface="Montserrat"/>
              <a:sym typeface="Montserrat"/>
            </a:endParaRPr>
          </a:p>
          <a:p>
            <a:pPr marL="0" lvl="0" indent="0" algn="l" rtl="0">
              <a:spcBef>
                <a:spcPts val="500"/>
              </a:spcBef>
              <a:spcAft>
                <a:spcPts val="0"/>
              </a:spcAft>
              <a:buNone/>
            </a:pPr>
            <a:endParaRPr>
              <a:solidFill>
                <a:srgbClr val="000000"/>
              </a:solidFill>
            </a:endParaRPr>
          </a:p>
        </p:txBody>
      </p:sp>
      <p:sp>
        <p:nvSpPr>
          <p:cNvPr id="75" name="Google Shape;75;p16"/>
          <p:cNvSpPr txBox="1"/>
          <p:nvPr/>
        </p:nvSpPr>
        <p:spPr>
          <a:xfrm>
            <a:off x="3883100" y="2571750"/>
            <a:ext cx="3463500" cy="1532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Image-URL-S</a:t>
            </a:r>
            <a:endParaRPr>
              <a:solidFill>
                <a:schemeClr val="lt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Image-URL-M</a:t>
            </a:r>
            <a:endParaRPr>
              <a:solidFill>
                <a:schemeClr val="lt1"/>
              </a:solidFill>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Image-URL-L</a:t>
            </a:r>
            <a:endParaRPr>
              <a:solidFill>
                <a:schemeClr val="lt1"/>
              </a:solidFill>
              <a:latin typeface="Montserrat"/>
              <a:ea typeface="Montserrat"/>
              <a:cs typeface="Montserrat"/>
              <a:sym typeface="Montserrat"/>
            </a:endParaRPr>
          </a:p>
          <a:p>
            <a:pPr marL="457200" lvl="0" indent="-317500" algn="l" rtl="0">
              <a:lnSpc>
                <a:spcPct val="115000"/>
              </a:lnSpc>
              <a:spcBef>
                <a:spcPts val="600"/>
              </a:spcBef>
              <a:spcAft>
                <a:spcPts val="0"/>
              </a:spcAft>
              <a:buClr>
                <a:schemeClr val="lt1"/>
              </a:buClr>
              <a:buSzPts val="1400"/>
              <a:buFont typeface="Montserrat"/>
              <a:buChar char="●"/>
            </a:pPr>
            <a:r>
              <a:rPr lang="en-GB">
                <a:solidFill>
                  <a:schemeClr val="lt1"/>
                </a:solidFill>
                <a:highlight>
                  <a:srgbClr val="FFFFFF"/>
                </a:highlight>
                <a:latin typeface="Montserrat"/>
                <a:ea typeface="Montserrat"/>
                <a:cs typeface="Montserrat"/>
                <a:sym typeface="Montserrat"/>
              </a:rPr>
              <a:t>Shape of Dataset - (271360, 8)</a:t>
            </a:r>
            <a:endParaRPr>
              <a:solidFill>
                <a:schemeClr val="lt1"/>
              </a:solidFill>
              <a:highlight>
                <a:srgbClr val="FFFFFF"/>
              </a:highlight>
              <a:latin typeface="Montserrat"/>
              <a:ea typeface="Montserrat"/>
              <a:cs typeface="Montserrat"/>
              <a:sym typeface="Montserrat"/>
            </a:endParaRPr>
          </a:p>
          <a:p>
            <a:pPr marL="457200" lvl="0" indent="0" algn="l" rtl="0">
              <a:lnSpc>
                <a:spcPct val="115000"/>
              </a:lnSpc>
              <a:spcBef>
                <a:spcPts val="500"/>
              </a:spcBef>
              <a:spcAft>
                <a:spcPts val="0"/>
              </a:spcAft>
              <a:buNone/>
            </a:pPr>
            <a:endParaRPr>
              <a:solidFill>
                <a:schemeClr val="lt1"/>
              </a:solidFill>
              <a:latin typeface="Montserrat"/>
              <a:ea typeface="Montserrat"/>
              <a:cs typeface="Montserrat"/>
              <a:sym typeface="Montserrat"/>
            </a:endParaRPr>
          </a:p>
        </p:txBody>
      </p:sp>
      <p:sp>
        <p:nvSpPr>
          <p:cNvPr id="76" name="Google Shape;76;p16"/>
          <p:cNvSpPr txBox="1"/>
          <p:nvPr/>
        </p:nvSpPr>
        <p:spPr>
          <a:xfrm>
            <a:off x="3883100" y="4260875"/>
            <a:ext cx="3756600" cy="648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Book-Rating</a:t>
            </a:r>
            <a:r>
              <a:rPr lang="en-GB">
                <a:solidFill>
                  <a:schemeClr val="lt1"/>
                </a:solidFill>
                <a:highlight>
                  <a:srgbClr val="FFFFFF"/>
                </a:highlight>
                <a:latin typeface="Montserrat"/>
                <a:ea typeface="Montserrat"/>
                <a:cs typeface="Montserrat"/>
                <a:sym typeface="Montserrat"/>
              </a:rPr>
              <a:t> </a:t>
            </a:r>
            <a:endParaRPr>
              <a:solidFill>
                <a:schemeClr val="lt1"/>
              </a:solidFill>
              <a:highlight>
                <a:srgbClr val="FFFFFF"/>
              </a:highlight>
              <a:latin typeface="Montserrat"/>
              <a:ea typeface="Montserrat"/>
              <a:cs typeface="Montserrat"/>
              <a:sym typeface="Montserrat"/>
            </a:endParaRPr>
          </a:p>
          <a:p>
            <a:pPr marL="457200" lvl="0" indent="-317500" algn="l" rtl="0">
              <a:lnSpc>
                <a:spcPct val="115000"/>
              </a:lnSpc>
              <a:spcBef>
                <a:spcPts val="0"/>
              </a:spcBef>
              <a:spcAft>
                <a:spcPts val="0"/>
              </a:spcAft>
              <a:buClr>
                <a:schemeClr val="lt1"/>
              </a:buClr>
              <a:buSzPts val="1400"/>
              <a:buFont typeface="Montserrat"/>
              <a:buChar char="●"/>
            </a:pPr>
            <a:r>
              <a:rPr lang="en-GB">
                <a:solidFill>
                  <a:schemeClr val="lt1"/>
                </a:solidFill>
                <a:highlight>
                  <a:srgbClr val="FFFFFF"/>
                </a:highlight>
                <a:latin typeface="Montserrat"/>
                <a:ea typeface="Montserrat"/>
                <a:cs typeface="Montserrat"/>
                <a:sym typeface="Montserrat"/>
              </a:rPr>
              <a:t>Shape of Dataset - (1149780, 3)</a:t>
            </a:r>
            <a:endParaRPr>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given here is from 0 </a:t>
            </a:r>
            <a:endParaRPr sz="1400">
              <a:solidFill>
                <a:schemeClr val="lt1"/>
              </a:solidFill>
              <a:latin typeface="Montserrat"/>
              <a:ea typeface="Montserrat"/>
              <a:cs typeface="Montserrat"/>
              <a:sym typeface="Montserrat"/>
            </a:endParaRPr>
          </a:p>
          <a:p>
            <a:pPr marL="0" lvl="0" indent="0" algn="l" rtl="0">
              <a:spcBef>
                <a:spcPts val="0"/>
              </a:spcBef>
              <a:spcAft>
                <a:spcPts val="0"/>
              </a:spcAft>
              <a:buNone/>
            </a:pPr>
            <a:r>
              <a:rPr lang="en-GB" sz="1400">
                <a:solidFill>
                  <a:schemeClr val="lt1"/>
                </a:solidFill>
                <a:latin typeface="Montserrat"/>
                <a:ea typeface="Montserrat"/>
                <a:cs typeface="Montserrat"/>
                <a:sym typeface="Montserrat"/>
              </a:rPr>
              <a:t>          To 250.</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Outliers in the Age column.</a:t>
            </a:r>
            <a:endParaRPr sz="1400">
              <a:solidFill>
                <a:schemeClr val="lt1"/>
              </a:solidFill>
              <a:latin typeface="Montserrat"/>
              <a:ea typeface="Montserrat"/>
              <a:cs typeface="Montserrat"/>
              <a:sym typeface="Montserrat"/>
            </a:endParaRPr>
          </a:p>
        </p:txBody>
      </p:sp>
      <p:pic>
        <p:nvPicPr>
          <p:cNvPr id="83" name="Google Shape;83;p17"/>
          <p:cNvPicPr preferRelativeResize="0"/>
          <p:nvPr/>
        </p:nvPicPr>
        <p:blipFill>
          <a:blip r:embed="rId3">
            <a:alphaModFix/>
          </a:blip>
          <a:stretch>
            <a:fillRect/>
          </a:stretch>
        </p:blipFill>
        <p:spPr>
          <a:xfrm>
            <a:off x="4028125" y="1289750"/>
            <a:ext cx="5115875" cy="364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(Age)</a:t>
            </a:r>
            <a:endParaRPr b="1">
              <a:latin typeface="Montserrat"/>
              <a:ea typeface="Montserrat"/>
              <a:cs typeface="Montserrat"/>
              <a:sym typeface="Montserrat"/>
            </a:endParaRPr>
          </a:p>
        </p:txBody>
      </p:sp>
      <p:sp>
        <p:nvSpPr>
          <p:cNvPr id="89" name="Google Shape;8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distribution is </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right skewed</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lie in age</a:t>
            </a:r>
            <a:endParaRPr sz="1400">
              <a:solidFill>
                <a:schemeClr val="lt1"/>
              </a:solidFill>
              <a:latin typeface="Montserrat"/>
              <a:ea typeface="Montserrat"/>
              <a:cs typeface="Montserrat"/>
              <a:sym typeface="Montserrat"/>
            </a:endParaRPr>
          </a:p>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 group 20- 40</a:t>
            </a:r>
            <a:endParaRPr sz="1400">
              <a:solidFill>
                <a:schemeClr val="lt1"/>
              </a:solidFill>
              <a:latin typeface="Montserrat"/>
              <a:ea typeface="Montserrat"/>
              <a:cs typeface="Montserrat"/>
              <a:sym typeface="Montserrat"/>
            </a:endParaRPr>
          </a:p>
        </p:txBody>
      </p:sp>
      <p:pic>
        <p:nvPicPr>
          <p:cNvPr id="90" name="Google Shape;90;p18"/>
          <p:cNvPicPr preferRelativeResize="0"/>
          <p:nvPr/>
        </p:nvPicPr>
        <p:blipFill>
          <a:blip r:embed="rId3">
            <a:alphaModFix/>
          </a:blip>
          <a:stretch>
            <a:fillRect/>
          </a:stretch>
        </p:blipFill>
        <p:spPr>
          <a:xfrm>
            <a:off x="3800818" y="1227275"/>
            <a:ext cx="5222557" cy="382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Users_df (Location)</a:t>
            </a:r>
            <a:endParaRPr b="1">
              <a:latin typeface="Montserrat"/>
              <a:ea typeface="Montserrat"/>
              <a:cs typeface="Montserrat"/>
              <a:sym typeface="Montserrat"/>
            </a:endParaRPr>
          </a:p>
        </p:txBody>
      </p:sp>
      <p:sp>
        <p:nvSpPr>
          <p:cNvPr id="96" name="Google Shape;96;p19"/>
          <p:cNvSpPr txBox="1">
            <a:spLocks noGrp="1"/>
          </p:cNvSpPr>
          <p:nvPr>
            <p:ph type="body" idx="1"/>
          </p:nvPr>
        </p:nvSpPr>
        <p:spPr>
          <a:xfrm>
            <a:off x="311700" y="11341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Splitting Location column and analysing country.</a:t>
            </a:r>
            <a:endParaRPr sz="1400">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are from USA.</a:t>
            </a:r>
            <a:endParaRPr sz="1400">
              <a:solidFill>
                <a:schemeClr val="lt1"/>
              </a:solidFill>
              <a:latin typeface="Montserrat"/>
              <a:ea typeface="Montserrat"/>
              <a:cs typeface="Montserrat"/>
              <a:sym typeface="Montserrat"/>
            </a:endParaRPr>
          </a:p>
        </p:txBody>
      </p:sp>
      <p:pic>
        <p:nvPicPr>
          <p:cNvPr id="97" name="Google Shape;97;p19"/>
          <p:cNvPicPr preferRelativeResize="0"/>
          <p:nvPr/>
        </p:nvPicPr>
        <p:blipFill>
          <a:blip r:embed="rId3">
            <a:alphaModFix/>
          </a:blip>
          <a:stretch>
            <a:fillRect/>
          </a:stretch>
        </p:blipFill>
        <p:spPr>
          <a:xfrm>
            <a:off x="1150025" y="1878600"/>
            <a:ext cx="6581250" cy="300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Book_df (Authors)</a:t>
            </a:r>
            <a:endParaRPr/>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Agatha Christie wrote highest number of books in our given dataset</a:t>
            </a:r>
            <a:endParaRPr sz="1400">
              <a:solidFill>
                <a:schemeClr val="lt1"/>
              </a:solidFill>
              <a:latin typeface="Montserrat"/>
              <a:ea typeface="Montserrat"/>
              <a:cs typeface="Montserrat"/>
              <a:sym typeface="Montserrat"/>
            </a:endParaRPr>
          </a:p>
        </p:txBody>
      </p:sp>
      <p:pic>
        <p:nvPicPr>
          <p:cNvPr id="104" name="Google Shape;104;p20"/>
          <p:cNvPicPr preferRelativeResize="0"/>
          <p:nvPr/>
        </p:nvPicPr>
        <p:blipFill>
          <a:blip r:embed="rId3">
            <a:alphaModFix/>
          </a:blip>
          <a:stretch>
            <a:fillRect/>
          </a:stretch>
        </p:blipFill>
        <p:spPr>
          <a:xfrm>
            <a:off x="521400" y="1585450"/>
            <a:ext cx="8101200" cy="330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Montserrat"/>
                <a:ea typeface="Montserrat"/>
                <a:cs typeface="Montserrat"/>
                <a:sym typeface="Montserrat"/>
              </a:rPr>
              <a:t>Observations from Book_df (Publishers)</a:t>
            </a:r>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400">
                <a:solidFill>
                  <a:schemeClr val="lt1"/>
                </a:solidFill>
                <a:latin typeface="Montserrat"/>
                <a:ea typeface="Montserrat"/>
                <a:cs typeface="Montserrat"/>
                <a:sym typeface="Montserrat"/>
              </a:rPr>
              <a:t>Harlequin published highest number of books in our given dataset</a:t>
            </a:r>
            <a:endParaRPr sz="1400">
              <a:solidFill>
                <a:schemeClr val="lt1"/>
              </a:solidFill>
              <a:latin typeface="Montserrat"/>
              <a:ea typeface="Montserrat"/>
              <a:cs typeface="Montserrat"/>
              <a:sym typeface="Montserrat"/>
            </a:endParaRPr>
          </a:p>
        </p:txBody>
      </p:sp>
      <p:pic>
        <p:nvPicPr>
          <p:cNvPr id="111" name="Google Shape;111;p21"/>
          <p:cNvPicPr preferRelativeResize="0"/>
          <p:nvPr/>
        </p:nvPicPr>
        <p:blipFill>
          <a:blip r:embed="rId3">
            <a:alphaModFix/>
          </a:blip>
          <a:stretch>
            <a:fillRect/>
          </a:stretch>
        </p:blipFill>
        <p:spPr>
          <a:xfrm>
            <a:off x="440175" y="1645475"/>
            <a:ext cx="8520601" cy="3416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810</Words>
  <Application>Microsoft Office PowerPoint</Application>
  <PresentationFormat>On-screen Show (16:9)</PresentationFormat>
  <Paragraphs>167</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Montserrat</vt:lpstr>
      <vt:lpstr>Arial</vt:lpstr>
      <vt:lpstr>Simple Light</vt:lpstr>
      <vt:lpstr>Capstone Project - III  BOOK RECOMMENDATION SYSTEM  </vt:lpstr>
      <vt:lpstr>Content</vt:lpstr>
      <vt:lpstr>Problem Statement</vt:lpstr>
      <vt:lpstr>Data Summary</vt:lpstr>
      <vt:lpstr>Observations from Users_df (Age)</vt:lpstr>
      <vt:lpstr>Observations from Users_df (Age)</vt:lpstr>
      <vt:lpstr>Observations from Users_df (Location)</vt:lpstr>
      <vt:lpstr>Observations from Book_df (Authors)</vt:lpstr>
      <vt:lpstr>Observations from Book_df (Publishers)</vt:lpstr>
      <vt:lpstr>Observations from Ratings_df (Book_Rating)</vt:lpstr>
      <vt:lpstr>Data Cleaning</vt:lpstr>
      <vt:lpstr>Imputing missing values</vt:lpstr>
      <vt:lpstr>Data Cleaning</vt:lpstr>
      <vt:lpstr>Replacing strings by int values </vt:lpstr>
      <vt:lpstr>Different Models </vt:lpstr>
      <vt:lpstr>Different Models</vt:lpstr>
      <vt:lpstr>Different Models</vt:lpstr>
      <vt:lpstr>Different Models</vt:lpstr>
      <vt:lpstr>Different Models</vt:lpstr>
      <vt:lpstr>Different Models </vt:lpstr>
      <vt:lpstr>Different Models</vt:lpstr>
      <vt:lpstr>Different Models</vt:lpstr>
      <vt:lpstr>Collaborative Filtering-(Item-Item based)</vt:lpstr>
      <vt:lpstr>Different Models</vt:lpstr>
      <vt:lpstr>Different Models </vt:lpstr>
      <vt:lpstr>Different Models </vt:lpstr>
      <vt:lpstr>Conclusion</vt:lpstr>
      <vt:lpstr>Challenges</vt:lpstr>
      <vt:lpstr>Future Scope</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III  BOOK RECOMMENDATION SYSTEM  </dc:title>
  <cp:lastModifiedBy>MSI</cp:lastModifiedBy>
  <cp:revision>2</cp:revision>
  <dcterms:modified xsi:type="dcterms:W3CDTF">2022-08-18T11:01:00Z</dcterms:modified>
</cp:coreProperties>
</file>